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601200" cy="7315200"/>
  <p:notesSz cx="7010400" cy="9296400"/>
  <p:defaultText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528" y="102"/>
      </p:cViewPr>
      <p:guideLst>
        <p:guide orient="horz" pos="2304"/>
        <p:guide pos="30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737A1E6-F7A6-4177-B024-90880E4C2C1A}" type="datetimeFigureOut">
              <a:rPr lang="en-US" smtClean="0"/>
              <a:t>2/7/2019</a:t>
            </a:fld>
            <a:endParaRPr lang="en-US"/>
          </a:p>
        </p:txBody>
      </p:sp>
      <p:sp>
        <p:nvSpPr>
          <p:cNvPr id="4" name="Slide Image Placeholder 3"/>
          <p:cNvSpPr>
            <a:spLocks noGrp="1" noRot="1" noChangeAspect="1"/>
          </p:cNvSpPr>
          <p:nvPr>
            <p:ph type="sldImg" idx="2"/>
          </p:nvPr>
        </p:nvSpPr>
        <p:spPr>
          <a:xfrm>
            <a:off x="1446213" y="1162050"/>
            <a:ext cx="41179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01141AB8-7BBA-4F31-8F45-5FB648AB9977}" type="slidenum">
              <a:rPr lang="en-US" smtClean="0"/>
              <a:t>‹#›</a:t>
            </a:fld>
            <a:endParaRPr lang="en-US"/>
          </a:p>
        </p:txBody>
      </p:sp>
    </p:spTree>
    <p:extLst>
      <p:ext uri="{BB962C8B-B14F-4D97-AF65-F5344CB8AC3E}">
        <p14:creationId xmlns:p14="http://schemas.microsoft.com/office/powerpoint/2010/main" val="433913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141AB8-7BBA-4F31-8F45-5FB648AB9977}" type="slidenum">
              <a:rPr lang="en-US" smtClean="0"/>
              <a:t>1</a:t>
            </a:fld>
            <a:endParaRPr lang="en-US"/>
          </a:p>
        </p:txBody>
      </p:sp>
    </p:spTree>
    <p:extLst>
      <p:ext uri="{BB962C8B-B14F-4D97-AF65-F5344CB8AC3E}">
        <p14:creationId xmlns:p14="http://schemas.microsoft.com/office/powerpoint/2010/main" val="337282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141AB8-7BBA-4F31-8F45-5FB648AB9977}" type="slidenum">
              <a:rPr lang="en-US" smtClean="0"/>
              <a:t>2</a:t>
            </a:fld>
            <a:endParaRPr lang="en-US"/>
          </a:p>
        </p:txBody>
      </p:sp>
    </p:spTree>
    <p:extLst>
      <p:ext uri="{BB962C8B-B14F-4D97-AF65-F5344CB8AC3E}">
        <p14:creationId xmlns:p14="http://schemas.microsoft.com/office/powerpoint/2010/main" val="100236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454"/>
            <a:ext cx="8161020" cy="1568027"/>
          </a:xfrm>
        </p:spPr>
        <p:txBody>
          <a:bodyPr/>
          <a:lstStyle/>
          <a:p>
            <a:r>
              <a:rPr lang="en-US"/>
              <a:t>Click to edit Master title style</a:t>
            </a:r>
          </a:p>
        </p:txBody>
      </p:sp>
      <p:sp>
        <p:nvSpPr>
          <p:cNvPr id="3" name="Subtitle 2"/>
          <p:cNvSpPr>
            <a:spLocks noGrp="1"/>
          </p:cNvSpPr>
          <p:nvPr>
            <p:ph type="subTitle" idx="1"/>
          </p:nvPr>
        </p:nvSpPr>
        <p:spPr>
          <a:xfrm>
            <a:off x="1440180" y="4145280"/>
            <a:ext cx="6720840" cy="1869440"/>
          </a:xfrm>
        </p:spPr>
        <p:txBody>
          <a:bodyPr/>
          <a:lstStyle>
            <a:lvl1pPr marL="0" indent="0" algn="ctr">
              <a:buNone/>
              <a:defRPr>
                <a:solidFill>
                  <a:schemeClr val="tx1">
                    <a:tint val="75000"/>
                  </a:schemeClr>
                </a:solidFill>
              </a:defRPr>
            </a:lvl1pPr>
            <a:lvl2pPr marL="483306" indent="0" algn="ctr">
              <a:buNone/>
              <a:defRPr>
                <a:solidFill>
                  <a:schemeClr val="tx1">
                    <a:tint val="75000"/>
                  </a:schemeClr>
                </a:solidFill>
              </a:defRPr>
            </a:lvl2pPr>
            <a:lvl3pPr marL="966612" indent="0" algn="ctr">
              <a:buNone/>
              <a:defRPr>
                <a:solidFill>
                  <a:schemeClr val="tx1">
                    <a:tint val="75000"/>
                  </a:schemeClr>
                </a:solidFill>
              </a:defRPr>
            </a:lvl3pPr>
            <a:lvl4pPr marL="1449918" indent="0" algn="ctr">
              <a:buNone/>
              <a:defRPr>
                <a:solidFill>
                  <a:schemeClr val="tx1">
                    <a:tint val="75000"/>
                  </a:schemeClr>
                </a:solidFill>
              </a:defRPr>
            </a:lvl4pPr>
            <a:lvl5pPr marL="1933224" indent="0" algn="ctr">
              <a:buNone/>
              <a:defRPr>
                <a:solidFill>
                  <a:schemeClr val="tx1">
                    <a:tint val="75000"/>
                  </a:schemeClr>
                </a:solidFill>
              </a:defRPr>
            </a:lvl5pPr>
            <a:lvl6pPr marL="2416531" indent="0" algn="ctr">
              <a:buNone/>
              <a:defRPr>
                <a:solidFill>
                  <a:schemeClr val="tx1">
                    <a:tint val="75000"/>
                  </a:schemeClr>
                </a:solidFill>
              </a:defRPr>
            </a:lvl6pPr>
            <a:lvl7pPr marL="2899837" indent="0" algn="ctr">
              <a:buNone/>
              <a:defRPr>
                <a:solidFill>
                  <a:schemeClr val="tx1">
                    <a:tint val="75000"/>
                  </a:schemeClr>
                </a:solidFill>
              </a:defRPr>
            </a:lvl7pPr>
            <a:lvl8pPr marL="3383143" indent="0" algn="ctr">
              <a:buNone/>
              <a:defRPr>
                <a:solidFill>
                  <a:schemeClr val="tx1">
                    <a:tint val="75000"/>
                  </a:schemeClr>
                </a:solidFill>
              </a:defRPr>
            </a:lvl8pPr>
            <a:lvl9pPr marL="386644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FC00526-442B-4A70-8D23-25D31FB6C013}"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C00526-442B-4A70-8D23-25D31FB6C013}"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92948"/>
            <a:ext cx="2160270" cy="62416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80060" y="292948"/>
            <a:ext cx="6320790" cy="6241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C00526-442B-4A70-8D23-25D31FB6C013}"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C00526-442B-4A70-8D23-25D31FB6C013}"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4"/>
            <a:ext cx="8161020" cy="1452880"/>
          </a:xfrm>
        </p:spPr>
        <p:txBody>
          <a:bodyPr anchor="t"/>
          <a:lstStyle>
            <a:lvl1pPr algn="l">
              <a:defRPr sz="4200" b="1" cap="all"/>
            </a:lvl1pPr>
          </a:lstStyle>
          <a:p>
            <a:r>
              <a:rPr lang="en-US"/>
              <a:t>Click to edit Master title style</a:t>
            </a:r>
          </a:p>
        </p:txBody>
      </p:sp>
      <p:sp>
        <p:nvSpPr>
          <p:cNvPr id="3" name="Text Placeholder 2"/>
          <p:cNvSpPr>
            <a:spLocks noGrp="1"/>
          </p:cNvSpPr>
          <p:nvPr>
            <p:ph type="body" idx="1"/>
          </p:nvPr>
        </p:nvSpPr>
        <p:spPr>
          <a:xfrm>
            <a:off x="758429" y="3100495"/>
            <a:ext cx="8161020" cy="1600199"/>
          </a:xfrm>
        </p:spPr>
        <p:txBody>
          <a:bodyPr anchor="b"/>
          <a:lstStyle>
            <a:lvl1pPr marL="0" indent="0">
              <a:buNone/>
              <a:defRPr sz="2100">
                <a:solidFill>
                  <a:schemeClr val="tx1">
                    <a:tint val="75000"/>
                  </a:schemeClr>
                </a:solidFill>
              </a:defRPr>
            </a:lvl1pPr>
            <a:lvl2pPr marL="483306" indent="0">
              <a:buNone/>
              <a:defRPr sz="1900">
                <a:solidFill>
                  <a:schemeClr val="tx1">
                    <a:tint val="75000"/>
                  </a:schemeClr>
                </a:solidFill>
              </a:defRPr>
            </a:lvl2pPr>
            <a:lvl3pPr marL="966612" indent="0">
              <a:buNone/>
              <a:defRPr sz="1700">
                <a:solidFill>
                  <a:schemeClr val="tx1">
                    <a:tint val="75000"/>
                  </a:schemeClr>
                </a:solidFill>
              </a:defRPr>
            </a:lvl3pPr>
            <a:lvl4pPr marL="1449918" indent="0">
              <a:buNone/>
              <a:defRPr sz="1500">
                <a:solidFill>
                  <a:schemeClr val="tx1">
                    <a:tint val="75000"/>
                  </a:schemeClr>
                </a:solidFill>
              </a:defRPr>
            </a:lvl4pPr>
            <a:lvl5pPr marL="1933224" indent="0">
              <a:buNone/>
              <a:defRPr sz="1500">
                <a:solidFill>
                  <a:schemeClr val="tx1">
                    <a:tint val="75000"/>
                  </a:schemeClr>
                </a:solidFill>
              </a:defRPr>
            </a:lvl5pPr>
            <a:lvl6pPr marL="2416531" indent="0">
              <a:buNone/>
              <a:defRPr sz="1500">
                <a:solidFill>
                  <a:schemeClr val="tx1">
                    <a:tint val="75000"/>
                  </a:schemeClr>
                </a:solidFill>
              </a:defRPr>
            </a:lvl6pPr>
            <a:lvl7pPr marL="2899837" indent="0">
              <a:buNone/>
              <a:defRPr sz="1500">
                <a:solidFill>
                  <a:schemeClr val="tx1">
                    <a:tint val="75000"/>
                  </a:schemeClr>
                </a:solidFill>
              </a:defRPr>
            </a:lvl7pPr>
            <a:lvl8pPr marL="3383143" indent="0">
              <a:buNone/>
              <a:defRPr sz="1500">
                <a:solidFill>
                  <a:schemeClr val="tx1">
                    <a:tint val="75000"/>
                  </a:schemeClr>
                </a:solidFill>
              </a:defRPr>
            </a:lvl8pPr>
            <a:lvl9pPr marL="3866449" indent="0">
              <a:buNone/>
              <a:defRPr sz="1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C00526-442B-4A70-8D23-25D31FB6C013}"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FC00526-442B-4A70-8D23-25D31FB6C013}" type="datetimeFigureOut">
              <a:rPr lang="en-US" smtClean="0"/>
              <a:t>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80060" y="1637454"/>
            <a:ext cx="4242197" cy="682413"/>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a:t>Click to edit Master text styles</a:t>
            </a:r>
          </a:p>
        </p:txBody>
      </p:sp>
      <p:sp>
        <p:nvSpPr>
          <p:cNvPr id="4" name="Content Placeholder 3"/>
          <p:cNvSpPr>
            <a:spLocks noGrp="1"/>
          </p:cNvSpPr>
          <p:nvPr>
            <p:ph sz="half" idx="2"/>
          </p:nvPr>
        </p:nvSpPr>
        <p:spPr>
          <a:xfrm>
            <a:off x="480060" y="2319867"/>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7277" y="1637454"/>
            <a:ext cx="4243864" cy="682413"/>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a:t>Click to edit Master text styles</a:t>
            </a:r>
          </a:p>
        </p:txBody>
      </p:sp>
      <p:sp>
        <p:nvSpPr>
          <p:cNvPr id="6" name="Content Placeholder 5"/>
          <p:cNvSpPr>
            <a:spLocks noGrp="1"/>
          </p:cNvSpPr>
          <p:nvPr>
            <p:ph sz="quarter" idx="4"/>
          </p:nvPr>
        </p:nvSpPr>
        <p:spPr>
          <a:xfrm>
            <a:off x="4877277" y="2319867"/>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FC00526-442B-4A70-8D23-25D31FB6C013}" type="datetimeFigureOut">
              <a:rPr lang="en-US" smtClean="0"/>
              <a:t>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C00526-442B-4A70-8D23-25D31FB6C013}" type="datetimeFigureOut">
              <a:rPr lang="en-US" smtClean="0"/>
              <a:t>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C00526-442B-4A70-8D23-25D31FB6C013}" type="datetimeFigureOut">
              <a:rPr lang="en-US" smtClean="0"/>
              <a:t>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1253"/>
            <a:ext cx="3158729" cy="1239520"/>
          </a:xfrm>
        </p:spPr>
        <p:txBody>
          <a:bodyPr anchor="b"/>
          <a:lstStyle>
            <a:lvl1pPr algn="l">
              <a:defRPr sz="2100" b="1"/>
            </a:lvl1pPr>
          </a:lstStyle>
          <a:p>
            <a:r>
              <a:rPr lang="en-US"/>
              <a:t>Click to edit Master title style</a:t>
            </a:r>
          </a:p>
        </p:txBody>
      </p:sp>
      <p:sp>
        <p:nvSpPr>
          <p:cNvPr id="3" name="Content Placeholder 2"/>
          <p:cNvSpPr>
            <a:spLocks noGrp="1"/>
          </p:cNvSpPr>
          <p:nvPr>
            <p:ph idx="1"/>
          </p:nvPr>
        </p:nvSpPr>
        <p:spPr>
          <a:xfrm>
            <a:off x="3753802" y="291254"/>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0060" y="1530774"/>
            <a:ext cx="3158729" cy="5003801"/>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C00526-442B-4A70-8D23-25D31FB6C013}" type="datetimeFigureOut">
              <a:rPr lang="en-US" smtClean="0"/>
              <a:t>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0"/>
            <a:ext cx="5760720" cy="604521"/>
          </a:xfrm>
        </p:spPr>
        <p:txBody>
          <a:bodyPr anchor="b"/>
          <a:lstStyle>
            <a:lvl1pPr algn="l">
              <a:defRPr sz="2100" b="1"/>
            </a:lvl1pPr>
          </a:lstStyle>
          <a:p>
            <a:r>
              <a:rPr lang="en-US"/>
              <a:t>Click to edit Master title style</a:t>
            </a:r>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3306" indent="0">
              <a:buNone/>
              <a:defRPr sz="3000"/>
            </a:lvl2pPr>
            <a:lvl3pPr marL="966612" indent="0">
              <a:buNone/>
              <a:defRPr sz="2500"/>
            </a:lvl3pPr>
            <a:lvl4pPr marL="1449918" indent="0">
              <a:buNone/>
              <a:defRPr sz="2100"/>
            </a:lvl4pPr>
            <a:lvl5pPr marL="1933224" indent="0">
              <a:buNone/>
              <a:defRPr sz="2100"/>
            </a:lvl5pPr>
            <a:lvl6pPr marL="2416531" indent="0">
              <a:buNone/>
              <a:defRPr sz="2100"/>
            </a:lvl6pPr>
            <a:lvl7pPr marL="2899837" indent="0">
              <a:buNone/>
              <a:defRPr sz="2100"/>
            </a:lvl7pPr>
            <a:lvl8pPr marL="3383143" indent="0">
              <a:buNone/>
              <a:defRPr sz="2100"/>
            </a:lvl8pPr>
            <a:lvl9pPr marL="3866449" indent="0">
              <a:buNone/>
              <a:defRPr sz="2100"/>
            </a:lvl9pPr>
          </a:lstStyle>
          <a:p>
            <a:endParaRPr lang="en-US"/>
          </a:p>
        </p:txBody>
      </p:sp>
      <p:sp>
        <p:nvSpPr>
          <p:cNvPr id="4" name="Text Placeholder 3"/>
          <p:cNvSpPr>
            <a:spLocks noGrp="1"/>
          </p:cNvSpPr>
          <p:nvPr>
            <p:ph type="body" sz="half" idx="2"/>
          </p:nvPr>
        </p:nvSpPr>
        <p:spPr>
          <a:xfrm>
            <a:off x="1881902" y="5725161"/>
            <a:ext cx="5760720" cy="858519"/>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C00526-442B-4A70-8D23-25D31FB6C013}" type="datetimeFigureOut">
              <a:rPr lang="en-US" smtClean="0"/>
              <a:t>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73D982-2942-4558-ADC8-91709808F58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292947"/>
            <a:ext cx="8641080" cy="1219200"/>
          </a:xfrm>
          <a:prstGeom prst="rect">
            <a:avLst/>
          </a:prstGeom>
        </p:spPr>
        <p:txBody>
          <a:bodyPr vert="horz" lIns="96661" tIns="48331" rIns="96661" bIns="48331" rtlCol="0" anchor="ctr">
            <a:normAutofit/>
          </a:bodyPr>
          <a:lstStyle/>
          <a:p>
            <a:r>
              <a:rPr lang="en-US"/>
              <a:t>Click to edit Master title style</a:t>
            </a:r>
          </a:p>
        </p:txBody>
      </p:sp>
      <p:sp>
        <p:nvSpPr>
          <p:cNvPr id="3" name="Text Placeholder 2"/>
          <p:cNvSpPr>
            <a:spLocks noGrp="1"/>
          </p:cNvSpPr>
          <p:nvPr>
            <p:ph type="body" idx="1"/>
          </p:nvPr>
        </p:nvSpPr>
        <p:spPr>
          <a:xfrm>
            <a:off x="480060" y="1706880"/>
            <a:ext cx="8641080" cy="4827694"/>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80060" y="6780107"/>
            <a:ext cx="2240280" cy="389467"/>
          </a:xfrm>
          <a:prstGeom prst="rect">
            <a:avLst/>
          </a:prstGeom>
        </p:spPr>
        <p:txBody>
          <a:bodyPr vert="horz" lIns="96661" tIns="48331" rIns="96661" bIns="48331" rtlCol="0" anchor="ctr"/>
          <a:lstStyle>
            <a:lvl1pPr algn="l">
              <a:defRPr sz="1300">
                <a:solidFill>
                  <a:schemeClr val="tx1">
                    <a:tint val="75000"/>
                  </a:schemeClr>
                </a:solidFill>
              </a:defRPr>
            </a:lvl1pPr>
          </a:lstStyle>
          <a:p>
            <a:fld id="{7FC00526-442B-4A70-8D23-25D31FB6C013}" type="datetimeFigureOut">
              <a:rPr lang="en-US" smtClean="0"/>
              <a:t>2/7/2019</a:t>
            </a:fld>
            <a:endParaRPr lang="en-US"/>
          </a:p>
        </p:txBody>
      </p:sp>
      <p:sp>
        <p:nvSpPr>
          <p:cNvPr id="5" name="Footer Placeholder 4"/>
          <p:cNvSpPr>
            <a:spLocks noGrp="1"/>
          </p:cNvSpPr>
          <p:nvPr>
            <p:ph type="ftr" sz="quarter" idx="3"/>
          </p:nvPr>
        </p:nvSpPr>
        <p:spPr>
          <a:xfrm>
            <a:off x="3280410" y="6780107"/>
            <a:ext cx="3040380" cy="389467"/>
          </a:xfrm>
          <a:prstGeom prst="rect">
            <a:avLst/>
          </a:prstGeom>
        </p:spPr>
        <p:txBody>
          <a:bodyPr vert="horz" lIns="96661" tIns="48331" rIns="96661" bIns="4833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880860" y="6780107"/>
            <a:ext cx="2240280" cy="389467"/>
          </a:xfrm>
          <a:prstGeom prst="rect">
            <a:avLst/>
          </a:prstGeom>
        </p:spPr>
        <p:txBody>
          <a:bodyPr vert="horz" lIns="96661" tIns="48331" rIns="96661" bIns="48331" rtlCol="0" anchor="ctr"/>
          <a:lstStyle>
            <a:lvl1pPr algn="r">
              <a:defRPr sz="1300">
                <a:solidFill>
                  <a:schemeClr val="tx1">
                    <a:tint val="75000"/>
                  </a:schemeClr>
                </a:solidFill>
              </a:defRPr>
            </a:lvl1pPr>
          </a:lstStyle>
          <a:p>
            <a:fld id="{1573D982-2942-4558-ADC8-91709808F58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6612" rtl="0" eaLnBrk="1" latinLnBrk="0" hangingPunct="1">
        <a:spcBef>
          <a:spcPct val="0"/>
        </a:spcBef>
        <a:buNone/>
        <a:defRPr sz="4700" kern="1200">
          <a:solidFill>
            <a:schemeClr val="tx1"/>
          </a:solidFill>
          <a:latin typeface="+mj-lt"/>
          <a:ea typeface="+mj-ea"/>
          <a:cs typeface="+mj-cs"/>
        </a:defRPr>
      </a:lvl1pPr>
    </p:titleStyle>
    <p:bodyStyle>
      <a:lvl1pPr marL="362480" indent="-362480" algn="l" defTabSz="966612"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5372" indent="-302066" algn="l" defTabSz="966612"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08265" indent="-241653" algn="l" defTabSz="966612"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91571"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74878"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58184"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1490"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4796"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08102"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Predefined Process 7"/>
          <p:cNvSpPr/>
          <p:nvPr/>
        </p:nvSpPr>
        <p:spPr>
          <a:xfrm>
            <a:off x="3227520" y="0"/>
            <a:ext cx="3124200" cy="6553200"/>
          </a:xfrm>
          <a:prstGeom prst="flowChartPredefinedProcess">
            <a:avLst/>
          </a:prstGeom>
          <a:solidFill>
            <a:srgbClr val="A80000"/>
          </a:solidFill>
          <a:ln/>
        </p:spPr>
        <p:style>
          <a:lnRef idx="3">
            <a:schemeClr val="lt1"/>
          </a:lnRef>
          <a:fillRef idx="1">
            <a:schemeClr val="accent2"/>
          </a:fillRef>
          <a:effectRef idx="1">
            <a:schemeClr val="accent2"/>
          </a:effectRef>
          <a:fontRef idx="minor">
            <a:schemeClr val="lt1"/>
          </a:fontRef>
        </p:style>
        <p:txBody>
          <a:bodyPr lIns="96661" tIns="48331" rIns="96661" bIns="48331" rtlCol="0" anchor="ctr"/>
          <a:lstStyle/>
          <a:p>
            <a:pPr algn="ctr"/>
            <a:endParaRPr lang="en-US"/>
          </a:p>
        </p:txBody>
      </p:sp>
      <p:sp>
        <p:nvSpPr>
          <p:cNvPr id="35" name="Rectangle 34"/>
          <p:cNvSpPr/>
          <p:nvPr/>
        </p:nvSpPr>
        <p:spPr>
          <a:xfrm>
            <a:off x="0" y="6553200"/>
            <a:ext cx="9601200" cy="762000"/>
          </a:xfrm>
          <a:prstGeom prst="rect">
            <a:avLst/>
          </a:prstGeom>
          <a:solidFill>
            <a:schemeClr val="tx2">
              <a:lumMod val="7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2800" dirty="0">
              <a:solidFill>
                <a:schemeClr val="bg1"/>
              </a:solidFill>
              <a:latin typeface="Impact" pitchFamily="34" charset="0"/>
            </a:endParaRPr>
          </a:p>
        </p:txBody>
      </p:sp>
      <p:pic>
        <p:nvPicPr>
          <p:cNvPr id="11273" name="Picture 9" descr="Image result for road map graphic"/>
          <p:cNvPicPr>
            <a:picLocks noChangeAspect="1" noChangeArrowheads="1"/>
          </p:cNvPicPr>
          <p:nvPr/>
        </p:nvPicPr>
        <p:blipFill>
          <a:blip r:embed="rId3" cstate="print"/>
          <a:srcRect r="39373"/>
          <a:stretch>
            <a:fillRect/>
          </a:stretch>
        </p:blipFill>
        <p:spPr bwMode="auto">
          <a:xfrm>
            <a:off x="7086600" y="817559"/>
            <a:ext cx="1905353" cy="1600200"/>
          </a:xfrm>
          <a:prstGeom prst="rect">
            <a:avLst/>
          </a:prstGeom>
          <a:noFill/>
          <a:effectLst>
            <a:softEdge rad="127000"/>
          </a:effectLst>
        </p:spPr>
      </p:pic>
      <p:pic>
        <p:nvPicPr>
          <p:cNvPr id="14" name="Picture 7"/>
          <p:cNvPicPr>
            <a:picLocks noChangeAspect="1" noChangeArrowheads="1"/>
          </p:cNvPicPr>
          <p:nvPr/>
        </p:nvPicPr>
        <p:blipFill>
          <a:blip r:embed="rId4" cstate="print"/>
          <a:srcRect/>
          <a:stretch>
            <a:fillRect/>
          </a:stretch>
        </p:blipFill>
        <p:spPr bwMode="auto">
          <a:xfrm>
            <a:off x="304800" y="1676400"/>
            <a:ext cx="2579016" cy="2644775"/>
          </a:xfrm>
          <a:prstGeom prst="rect">
            <a:avLst/>
          </a:prstGeom>
          <a:noFill/>
          <a:ln w="9525">
            <a:noFill/>
            <a:miter lim="800000"/>
            <a:headEnd/>
            <a:tailEnd/>
          </a:ln>
          <a:effectLst/>
        </p:spPr>
      </p:pic>
      <p:pic>
        <p:nvPicPr>
          <p:cNvPr id="11266" name="Picture 2" descr="https://paphcc.com/resources/Pictures/logo%20and%20find.jpg"/>
          <p:cNvPicPr>
            <a:picLocks noChangeAspect="1" noChangeArrowheads="1"/>
          </p:cNvPicPr>
          <p:nvPr/>
        </p:nvPicPr>
        <p:blipFill>
          <a:blip r:embed="rId5" cstate="print"/>
          <a:srcRect r="49170"/>
          <a:stretch>
            <a:fillRect/>
          </a:stretch>
        </p:blipFill>
        <p:spPr bwMode="auto">
          <a:xfrm>
            <a:off x="6490560" y="2787461"/>
            <a:ext cx="2971800" cy="816120"/>
          </a:xfrm>
          <a:prstGeom prst="rect">
            <a:avLst/>
          </a:prstGeom>
          <a:noFill/>
        </p:spPr>
      </p:pic>
      <p:sp>
        <p:nvSpPr>
          <p:cNvPr id="21" name="TextBox 20"/>
          <p:cNvSpPr txBox="1"/>
          <p:nvPr/>
        </p:nvSpPr>
        <p:spPr>
          <a:xfrm>
            <a:off x="6528323" y="4019341"/>
            <a:ext cx="2971800" cy="2031325"/>
          </a:xfrm>
          <a:prstGeom prst="rect">
            <a:avLst/>
          </a:prstGeom>
          <a:noFill/>
        </p:spPr>
        <p:txBody>
          <a:bodyPr wrap="square" rtlCol="0">
            <a:spAutoFit/>
          </a:bodyPr>
          <a:lstStyle/>
          <a:p>
            <a:r>
              <a:rPr lang="en-US" b="1" dirty="0">
                <a:effectLst>
                  <a:outerShdw blurRad="38100" dist="38100" dir="2700000" algn="tl">
                    <a:srgbClr val="000000">
                      <a:alpha val="43137"/>
                    </a:srgbClr>
                  </a:outerShdw>
                </a:effectLst>
              </a:rPr>
              <a:t>Our Vision</a:t>
            </a:r>
            <a:r>
              <a:rPr lang="en-US" dirty="0"/>
              <a:t> . . .</a:t>
            </a:r>
          </a:p>
          <a:p>
            <a:endParaRPr lang="en-US" sz="700" dirty="0"/>
          </a:p>
          <a:p>
            <a:r>
              <a:rPr lang="en-US" dirty="0">
                <a:latin typeface="Gabriola" pitchFamily="82" charset="0"/>
              </a:rPr>
              <a:t>PHCC will become so relevant that PHCC Pinellas contractors are the best choice for professionalism, reliable products, and knowledgeable service.</a:t>
            </a:r>
          </a:p>
        </p:txBody>
      </p:sp>
      <p:sp>
        <p:nvSpPr>
          <p:cNvPr id="22" name="Rectangle 21"/>
          <p:cNvSpPr/>
          <p:nvPr/>
        </p:nvSpPr>
        <p:spPr>
          <a:xfrm>
            <a:off x="10758" y="0"/>
            <a:ext cx="3124200" cy="990600"/>
          </a:xfrm>
          <a:prstGeom prst="rect">
            <a:avLst/>
          </a:prstGeom>
          <a:solidFill>
            <a:schemeClr val="tx2">
              <a:lumMod val="7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sz="2800" dirty="0">
                <a:latin typeface="Impact" pitchFamily="34" charset="0"/>
              </a:rPr>
              <a:t>5 Critical Focus Areas</a:t>
            </a:r>
          </a:p>
        </p:txBody>
      </p:sp>
      <p:pic>
        <p:nvPicPr>
          <p:cNvPr id="11269" name="Picture 5"/>
          <p:cNvPicPr>
            <a:picLocks noChangeAspect="1" noChangeArrowheads="1"/>
          </p:cNvPicPr>
          <p:nvPr/>
        </p:nvPicPr>
        <p:blipFill>
          <a:blip r:embed="rId6" cstate="print"/>
          <a:srcRect t="89008"/>
          <a:stretch>
            <a:fillRect/>
          </a:stretch>
        </p:blipFill>
        <p:spPr bwMode="auto">
          <a:xfrm>
            <a:off x="228600" y="4876800"/>
            <a:ext cx="2743200" cy="272687"/>
          </a:xfrm>
          <a:prstGeom prst="rect">
            <a:avLst/>
          </a:prstGeom>
          <a:ln>
            <a:noFill/>
          </a:ln>
          <a:effectLst>
            <a:outerShdw blurRad="190500" algn="tl" rotWithShape="0">
              <a:srgbClr val="000000">
                <a:alpha val="70000"/>
              </a:srgbClr>
            </a:outerShdw>
          </a:effectLst>
        </p:spPr>
      </p:pic>
      <p:sp>
        <p:nvSpPr>
          <p:cNvPr id="26" name="TextBox 25"/>
          <p:cNvSpPr txBox="1"/>
          <p:nvPr/>
        </p:nvSpPr>
        <p:spPr>
          <a:xfrm>
            <a:off x="3629659" y="990600"/>
            <a:ext cx="2354133" cy="2708434"/>
          </a:xfrm>
          <a:prstGeom prst="rect">
            <a:avLst/>
          </a:prstGeom>
          <a:noFill/>
        </p:spPr>
        <p:txBody>
          <a:bodyPr wrap="square" rtlCol="0">
            <a:spAutoFit/>
          </a:bodyPr>
          <a:lstStyle/>
          <a:p>
            <a:r>
              <a:rPr lang="en-US" b="1" dirty="0">
                <a:solidFill>
                  <a:srgbClr val="FFFF00"/>
                </a:solidFill>
              </a:rPr>
              <a:t>Our Mission </a:t>
            </a:r>
            <a:r>
              <a:rPr lang="en-US" dirty="0">
                <a:solidFill>
                  <a:srgbClr val="FFFF00"/>
                </a:solidFill>
              </a:rPr>
              <a:t>. . .</a:t>
            </a:r>
          </a:p>
          <a:p>
            <a:endParaRPr lang="en-US" sz="700" dirty="0">
              <a:solidFill>
                <a:srgbClr val="FFFF00"/>
              </a:solidFill>
            </a:endParaRPr>
          </a:p>
          <a:p>
            <a:r>
              <a:rPr lang="en-US" sz="1800" dirty="0">
                <a:solidFill>
                  <a:schemeClr val="bg1"/>
                </a:solidFill>
                <a:latin typeface="Gabriola" pitchFamily="82" charset="0"/>
              </a:rPr>
              <a:t>PHCC Pinellas is dedicated to the promotion, advancement, education and training of the industry for the protection of the environment, and the health, safety and comfort of the Tampa Bay area.</a:t>
            </a:r>
          </a:p>
          <a:p>
            <a:endParaRPr lang="en-US" sz="1800" dirty="0">
              <a:solidFill>
                <a:schemeClr val="bg1"/>
              </a:solidFill>
              <a:latin typeface="Gabriola" pitchFamily="82" charset="0"/>
            </a:endParaRPr>
          </a:p>
        </p:txBody>
      </p:sp>
      <p:sp>
        <p:nvSpPr>
          <p:cNvPr id="29" name="Rectangle 28"/>
          <p:cNvSpPr/>
          <p:nvPr/>
        </p:nvSpPr>
        <p:spPr>
          <a:xfrm>
            <a:off x="6452123" y="0"/>
            <a:ext cx="3124200" cy="990600"/>
          </a:xfrm>
          <a:prstGeom prst="rect">
            <a:avLst/>
          </a:prstGeom>
          <a:solidFill>
            <a:schemeClr val="tx2">
              <a:lumMod val="7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sz="2800" dirty="0">
                <a:latin typeface="Impact" pitchFamily="34" charset="0"/>
              </a:rPr>
              <a:t>Success</a:t>
            </a:r>
          </a:p>
          <a:p>
            <a:pPr algn="ctr"/>
            <a:r>
              <a:rPr lang="en-US" sz="2800" dirty="0">
                <a:latin typeface="Impact" pitchFamily="34" charset="0"/>
              </a:rPr>
              <a:t>Road Map</a:t>
            </a:r>
          </a:p>
        </p:txBody>
      </p:sp>
      <p:sp>
        <p:nvSpPr>
          <p:cNvPr id="32" name="TextBox 31"/>
          <p:cNvSpPr txBox="1"/>
          <p:nvPr/>
        </p:nvSpPr>
        <p:spPr>
          <a:xfrm>
            <a:off x="3227520" y="4143851"/>
            <a:ext cx="3124200" cy="1723549"/>
          </a:xfrm>
          <a:prstGeom prst="rect">
            <a:avLst/>
          </a:prstGeom>
          <a:noFill/>
        </p:spPr>
        <p:txBody>
          <a:bodyPr wrap="square" rtlCol="0">
            <a:spAutoFit/>
          </a:bodyPr>
          <a:lstStyle/>
          <a:p>
            <a:pPr algn="ctr"/>
            <a:r>
              <a:rPr lang="en-US" b="1" dirty="0">
                <a:solidFill>
                  <a:srgbClr val="FFFF00"/>
                </a:solidFill>
                <a:effectLst>
                  <a:outerShdw blurRad="38100" dist="38100" dir="2700000" algn="tl">
                    <a:srgbClr val="000000">
                      <a:alpha val="43137"/>
                    </a:srgbClr>
                  </a:outerShdw>
                </a:effectLst>
              </a:rPr>
              <a:t>(855) NOW-PHCC</a:t>
            </a:r>
          </a:p>
          <a:p>
            <a:pPr algn="ctr"/>
            <a:endParaRPr lang="en-US" sz="1100" dirty="0">
              <a:solidFill>
                <a:schemeClr val="bg1"/>
              </a:solidFill>
            </a:endParaRPr>
          </a:p>
          <a:p>
            <a:pPr algn="ctr"/>
            <a:r>
              <a:rPr lang="en-US" dirty="0">
                <a:solidFill>
                  <a:schemeClr val="bg1"/>
                </a:solidFill>
                <a:effectLst>
                  <a:outerShdw blurRad="38100" dist="38100" dir="2700000" algn="tl">
                    <a:srgbClr val="000000">
                      <a:alpha val="43137"/>
                    </a:srgbClr>
                  </a:outerShdw>
                </a:effectLst>
              </a:rPr>
              <a:t>info@paphcc.com</a:t>
            </a:r>
          </a:p>
          <a:p>
            <a:pPr algn="ctr"/>
            <a:r>
              <a:rPr lang="en-US" u="sng" dirty="0">
                <a:solidFill>
                  <a:schemeClr val="bg1"/>
                </a:solidFill>
                <a:effectLst>
                  <a:outerShdw blurRad="38100" dist="38100" dir="2700000" algn="tl">
                    <a:srgbClr val="000000">
                      <a:alpha val="43137"/>
                    </a:srgbClr>
                  </a:outerShdw>
                </a:effectLst>
              </a:rPr>
              <a:t>www.paphcc.com</a:t>
            </a:r>
          </a:p>
          <a:p>
            <a:pPr algn="ctr"/>
            <a:endParaRPr lang="en-US" u="sng" dirty="0">
              <a:solidFill>
                <a:schemeClr val="bg1"/>
              </a:solidFill>
            </a:endParaRPr>
          </a:p>
          <a:p>
            <a:pPr algn="ctr"/>
            <a:endParaRPr lang="en-US" dirty="0">
              <a:solidFill>
                <a:schemeClr val="bg1"/>
              </a:solidFill>
            </a:endParaRPr>
          </a:p>
        </p:txBody>
      </p:sp>
      <p:sp>
        <p:nvSpPr>
          <p:cNvPr id="33" name="Rectangle 32"/>
          <p:cNvSpPr/>
          <p:nvPr/>
        </p:nvSpPr>
        <p:spPr>
          <a:xfrm>
            <a:off x="3227520" y="6553200"/>
            <a:ext cx="31242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effectLst>
                  <a:outerShdw blurRad="38100" dist="38100" dir="2700000" algn="tl">
                    <a:srgbClr val="000000">
                      <a:alpha val="43137"/>
                    </a:srgbClr>
                  </a:outerShdw>
                </a:effectLst>
              </a:rPr>
              <a:t>P.O. Box  3572</a:t>
            </a:r>
          </a:p>
          <a:p>
            <a:pPr algn="ctr"/>
            <a:r>
              <a:rPr lang="en-US" b="1" dirty="0">
                <a:solidFill>
                  <a:schemeClr val="bg1"/>
                </a:solidFill>
                <a:effectLst>
                  <a:outerShdw blurRad="38100" dist="38100" dir="2700000" algn="tl">
                    <a:srgbClr val="000000">
                      <a:alpha val="43137"/>
                    </a:srgbClr>
                  </a:outerShdw>
                </a:effectLst>
              </a:rPr>
              <a:t>St. Petersburg, FL  33731</a:t>
            </a:r>
          </a:p>
        </p:txBody>
      </p:sp>
      <p:pic>
        <p:nvPicPr>
          <p:cNvPr id="15" name="Picture 2" descr="https://paphcc.com/resources/Pictures/logo%20and%20find.jpg">
            <a:extLst>
              <a:ext uri="{FF2B5EF4-FFF2-40B4-BE49-F238E27FC236}">
                <a16:creationId xmlns:a16="http://schemas.microsoft.com/office/drawing/2014/main" id="{5ED9F94E-6011-41F6-933E-664A334891C3}"/>
              </a:ext>
            </a:extLst>
          </p:cNvPr>
          <p:cNvPicPr>
            <a:picLocks noChangeAspect="1" noChangeArrowheads="1"/>
          </p:cNvPicPr>
          <p:nvPr/>
        </p:nvPicPr>
        <p:blipFill>
          <a:blip r:embed="rId5" cstate="print"/>
          <a:srcRect r="49170"/>
          <a:stretch>
            <a:fillRect/>
          </a:stretch>
        </p:blipFill>
        <p:spPr bwMode="auto">
          <a:xfrm>
            <a:off x="3683560" y="216182"/>
            <a:ext cx="2189841" cy="601377"/>
          </a:xfrm>
          <a:prstGeom prst="rect">
            <a:avLst/>
          </a:prstGeom>
          <a:noFill/>
        </p:spPr>
      </p:pic>
      <p:sp>
        <p:nvSpPr>
          <p:cNvPr id="16" name="TextBox 15">
            <a:extLst>
              <a:ext uri="{FF2B5EF4-FFF2-40B4-BE49-F238E27FC236}">
                <a16:creationId xmlns:a16="http://schemas.microsoft.com/office/drawing/2014/main" id="{0850D41B-A01F-47AF-A84B-708BD5594ED3}"/>
              </a:ext>
            </a:extLst>
          </p:cNvPr>
          <p:cNvSpPr txBox="1"/>
          <p:nvPr/>
        </p:nvSpPr>
        <p:spPr>
          <a:xfrm>
            <a:off x="6338160" y="6561892"/>
            <a:ext cx="3124200" cy="738664"/>
          </a:xfrm>
          <a:prstGeom prst="rect">
            <a:avLst/>
          </a:prstGeom>
          <a:noFill/>
        </p:spPr>
        <p:txBody>
          <a:bodyPr wrap="square" rtlCol="0">
            <a:spAutoFit/>
          </a:bodyPr>
          <a:lstStyle/>
          <a:p>
            <a:pPr algn="ctr"/>
            <a:r>
              <a:rPr lang="en-US" sz="1400" b="1" dirty="0">
                <a:solidFill>
                  <a:srgbClr val="FFFF00"/>
                </a:solidFill>
                <a:effectLst>
                  <a:outerShdw blurRad="38100" dist="38100" dir="2700000" algn="tl">
                    <a:srgbClr val="000000">
                      <a:alpha val="43137"/>
                    </a:srgbClr>
                  </a:outerShdw>
                </a:effectLst>
              </a:rPr>
              <a:t>(855) NOW-PHCC</a:t>
            </a:r>
          </a:p>
          <a:p>
            <a:pPr algn="ctr"/>
            <a:r>
              <a:rPr lang="en-US" sz="1400" dirty="0">
                <a:solidFill>
                  <a:schemeClr val="bg1"/>
                </a:solidFill>
                <a:effectLst>
                  <a:outerShdw blurRad="38100" dist="38100" dir="2700000" algn="tl">
                    <a:srgbClr val="000000">
                      <a:alpha val="43137"/>
                    </a:srgbClr>
                  </a:outerShdw>
                </a:effectLst>
              </a:rPr>
              <a:t>info@paphcc.com</a:t>
            </a:r>
          </a:p>
          <a:p>
            <a:pPr algn="ctr"/>
            <a:r>
              <a:rPr lang="en-US" sz="1400" u="sng" dirty="0">
                <a:solidFill>
                  <a:schemeClr val="bg1"/>
                </a:solidFill>
                <a:effectLst>
                  <a:outerShdw blurRad="38100" dist="38100" dir="2700000" algn="tl">
                    <a:srgbClr val="000000">
                      <a:alpha val="43137"/>
                    </a:srgbClr>
                  </a:outerShdw>
                </a:effectLst>
              </a:rPr>
              <a:t>www.paphcc.com</a:t>
            </a:r>
            <a:endParaRPr lang="en-US" sz="1400" dirty="0">
              <a:solidFill>
                <a:schemeClr val="bg1"/>
              </a:solidFill>
            </a:endParaRPr>
          </a:p>
        </p:txBody>
      </p:sp>
      <p:sp>
        <p:nvSpPr>
          <p:cNvPr id="17" name="TextBox 16">
            <a:extLst>
              <a:ext uri="{FF2B5EF4-FFF2-40B4-BE49-F238E27FC236}">
                <a16:creationId xmlns:a16="http://schemas.microsoft.com/office/drawing/2014/main" id="{3E81F2A9-EF88-4B5E-A5E2-365DEA9A422C}"/>
              </a:ext>
            </a:extLst>
          </p:cNvPr>
          <p:cNvSpPr txBox="1"/>
          <p:nvPr/>
        </p:nvSpPr>
        <p:spPr>
          <a:xfrm>
            <a:off x="-37195" y="6553200"/>
            <a:ext cx="3124200" cy="738664"/>
          </a:xfrm>
          <a:prstGeom prst="rect">
            <a:avLst/>
          </a:prstGeom>
          <a:noFill/>
        </p:spPr>
        <p:txBody>
          <a:bodyPr wrap="square" rtlCol="0">
            <a:spAutoFit/>
          </a:bodyPr>
          <a:lstStyle/>
          <a:p>
            <a:pPr algn="ctr"/>
            <a:r>
              <a:rPr lang="en-US" sz="1400" b="1" dirty="0">
                <a:solidFill>
                  <a:srgbClr val="FFFF00"/>
                </a:solidFill>
                <a:effectLst>
                  <a:outerShdw blurRad="38100" dist="38100" dir="2700000" algn="tl">
                    <a:srgbClr val="000000">
                      <a:alpha val="43137"/>
                    </a:srgbClr>
                  </a:outerShdw>
                </a:effectLst>
              </a:rPr>
              <a:t>(855) NOW-PHCC</a:t>
            </a:r>
          </a:p>
          <a:p>
            <a:pPr algn="ctr"/>
            <a:r>
              <a:rPr lang="en-US" sz="1400" dirty="0">
                <a:solidFill>
                  <a:schemeClr val="bg1"/>
                </a:solidFill>
                <a:effectLst>
                  <a:outerShdw blurRad="38100" dist="38100" dir="2700000" algn="tl">
                    <a:srgbClr val="000000">
                      <a:alpha val="43137"/>
                    </a:srgbClr>
                  </a:outerShdw>
                </a:effectLst>
              </a:rPr>
              <a:t>info@paphcc.com</a:t>
            </a:r>
          </a:p>
          <a:p>
            <a:pPr algn="ctr"/>
            <a:r>
              <a:rPr lang="en-US" sz="1400" u="sng" dirty="0">
                <a:solidFill>
                  <a:schemeClr val="bg1"/>
                </a:solidFill>
                <a:effectLst>
                  <a:outerShdw blurRad="38100" dist="38100" dir="2700000" algn="tl">
                    <a:srgbClr val="000000">
                      <a:alpha val="43137"/>
                    </a:srgbClr>
                  </a:outerShdw>
                </a:effectLst>
              </a:rPr>
              <a:t>www.paphcc.com</a:t>
            </a:r>
            <a:endParaRPr lang="en-US" sz="14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304428" y="0"/>
            <a:ext cx="3095912" cy="7315200"/>
          </a:xfrm>
          <a:prstGeom prst="rect">
            <a:avLst/>
          </a:prstGeom>
          <a:solidFill>
            <a:srgbClr val="A80000"/>
          </a:solidFill>
          <a:ln/>
        </p:spPr>
        <p:style>
          <a:lnRef idx="3">
            <a:schemeClr val="lt1"/>
          </a:lnRef>
          <a:fillRef idx="1">
            <a:schemeClr val="accent2"/>
          </a:fillRef>
          <a:effectRef idx="1">
            <a:schemeClr val="accent2"/>
          </a:effectRef>
          <a:fontRef idx="minor">
            <a:schemeClr val="lt1"/>
          </a:fontRef>
        </p:style>
        <p:txBody>
          <a:bodyPr lIns="96661" tIns="48331" rIns="96661" bIns="48331" rtlCol="0" anchor="ctr"/>
          <a:lstStyle/>
          <a:p>
            <a:pPr algn="ctr"/>
            <a:endParaRPr lang="en-US"/>
          </a:p>
        </p:txBody>
      </p:sp>
      <p:sp>
        <p:nvSpPr>
          <p:cNvPr id="17" name="Flowchart: Document 16"/>
          <p:cNvSpPr/>
          <p:nvPr/>
        </p:nvSpPr>
        <p:spPr>
          <a:xfrm>
            <a:off x="60998" y="0"/>
            <a:ext cx="3124200" cy="990600"/>
          </a:xfrm>
          <a:prstGeom prst="flowChartDocument">
            <a:avLst/>
          </a:prstGeom>
          <a:solidFill>
            <a:schemeClr val="tx2">
              <a:lumMod val="7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sz="2800" dirty="0">
                <a:latin typeface="Impact" pitchFamily="34" charset="0"/>
              </a:rPr>
              <a:t>Strategic Goals</a:t>
            </a:r>
          </a:p>
          <a:p>
            <a:pPr algn="ctr"/>
            <a:r>
              <a:rPr lang="en-US" sz="2400" dirty="0">
                <a:latin typeface="Impact" pitchFamily="34" charset="0"/>
              </a:rPr>
              <a:t>5 Year Plan</a:t>
            </a:r>
          </a:p>
        </p:txBody>
      </p:sp>
      <p:sp>
        <p:nvSpPr>
          <p:cNvPr id="9" name="Flowchart: Document 8"/>
          <p:cNvSpPr/>
          <p:nvPr/>
        </p:nvSpPr>
        <p:spPr>
          <a:xfrm>
            <a:off x="6438228" y="-9728"/>
            <a:ext cx="3178884" cy="990600"/>
          </a:xfrm>
          <a:prstGeom prst="flowChartDocument">
            <a:avLst/>
          </a:prstGeom>
          <a:solidFill>
            <a:schemeClr val="tx2">
              <a:lumMod val="75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457200" y="1382358"/>
            <a:ext cx="2590800" cy="4524315"/>
          </a:xfrm>
          <a:prstGeom prst="rect">
            <a:avLst/>
          </a:prstGeom>
          <a:noFill/>
        </p:spPr>
        <p:txBody>
          <a:bodyPr wrap="square" rtlCol="0">
            <a:spAutoFit/>
          </a:bodyPr>
          <a:lstStyle/>
          <a:p>
            <a:r>
              <a:rPr lang="en-US" sz="1600" dirty="0"/>
              <a:t>100 members.</a:t>
            </a:r>
          </a:p>
          <a:p>
            <a:endParaRPr lang="en-US" sz="1600" dirty="0"/>
          </a:p>
          <a:p>
            <a:r>
              <a:rPr lang="en-US" sz="1600" dirty="0"/>
              <a:t>Public awareness of PHCC Pinellas and its members are recognized for Plumbing and HVAC/R expertise.</a:t>
            </a:r>
          </a:p>
          <a:p>
            <a:endParaRPr lang="en-US" sz="1600" dirty="0"/>
          </a:p>
          <a:p>
            <a:r>
              <a:rPr lang="en-US" sz="1600" dirty="0"/>
              <a:t>Reduce workforce shortages within PHCC Pinellas reach.</a:t>
            </a:r>
          </a:p>
          <a:p>
            <a:endParaRPr lang="en-US" sz="1600" dirty="0"/>
          </a:p>
          <a:p>
            <a:r>
              <a:rPr lang="en-US" sz="1600" dirty="0"/>
              <a:t>Diverse Revenue Streams.  Membership dues not to exceed 30% of revenue.</a:t>
            </a:r>
          </a:p>
          <a:p>
            <a:endParaRPr lang="en-US" sz="1600" dirty="0"/>
          </a:p>
          <a:p>
            <a:r>
              <a:rPr lang="en-US" sz="1600" dirty="0"/>
              <a:t>Education and product knowledge one-stop resource to members.</a:t>
            </a:r>
          </a:p>
          <a:p>
            <a:endParaRPr lang="en-US" sz="1600" dirty="0"/>
          </a:p>
        </p:txBody>
      </p:sp>
      <p:sp>
        <p:nvSpPr>
          <p:cNvPr id="20" name="Isosceles Triangle 19"/>
          <p:cNvSpPr/>
          <p:nvPr/>
        </p:nvSpPr>
        <p:spPr>
          <a:xfrm rot="5400000">
            <a:off x="114298" y="4116893"/>
            <a:ext cx="457201" cy="228600"/>
          </a:xfrm>
          <a:prstGeom prst="triangle">
            <a:avLst/>
          </a:prstGeom>
          <a:gradFill flip="none" rotWithShape="1">
            <a:gsLst>
              <a:gs pos="100000">
                <a:srgbClr val="ADDD43"/>
              </a:gs>
              <a:gs pos="0">
                <a:srgbClr val="96C234">
                  <a:lumMod val="86000"/>
                </a:srgbClr>
              </a:gs>
            </a:gsLst>
            <a:lin ang="16200000" scaled="1"/>
            <a:tileRect/>
          </a:gradFill>
          <a:ln w="25400" cap="flat" cmpd="sng" algn="ctr">
            <a:noFill/>
            <a:prstDash val="solid"/>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outerShdw blurRad="38100" dist="38100" dir="2700000" algn="tl">
                  <a:srgbClr val="000000">
                    <a:alpha val="43137"/>
                  </a:srgbClr>
                </a:outerShdw>
              </a:effectLst>
              <a:uLnTx/>
              <a:uFillTx/>
              <a:latin typeface="Arial" pitchFamily="34" charset="0"/>
              <a:cs typeface="Arial" pitchFamily="34" charset="0"/>
            </a:endParaRPr>
          </a:p>
        </p:txBody>
      </p:sp>
      <p:sp>
        <p:nvSpPr>
          <p:cNvPr id="25" name="Isosceles Triangle 24"/>
          <p:cNvSpPr/>
          <p:nvPr/>
        </p:nvSpPr>
        <p:spPr>
          <a:xfrm rot="5400000">
            <a:off x="114298" y="2331122"/>
            <a:ext cx="457203" cy="228600"/>
          </a:xfrm>
          <a:prstGeom prst="triangle">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6200000" scaled="1"/>
            <a:tileRect/>
          </a:gradFill>
          <a:ln w="25400" cap="flat" cmpd="sng" algn="ctr">
            <a:noFill/>
            <a:prstDash val="solid"/>
          </a:ln>
          <a:effectLst>
            <a:outerShdw blurRad="50800" dist="38100" dir="8100000" algn="t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gradFill flip="none" rotWithShape="1">
                <a:gsLst>
                  <a:gs pos="0">
                    <a:sysClr val="window" lastClr="FFFFFF">
                      <a:shade val="30000"/>
                      <a:satMod val="115000"/>
                    </a:sysClr>
                  </a:gs>
                  <a:gs pos="50000">
                    <a:sysClr val="window" lastClr="FFFFFF">
                      <a:shade val="67500"/>
                      <a:satMod val="115000"/>
                    </a:sysClr>
                  </a:gs>
                  <a:gs pos="100000">
                    <a:sysClr val="window" lastClr="FFFFFF">
                      <a:shade val="100000"/>
                      <a:satMod val="115000"/>
                    </a:sysClr>
                  </a:gs>
                </a:gsLst>
                <a:lin ang="2700000" scaled="1"/>
                <a:tileRect/>
              </a:gradFill>
              <a:effectLst>
                <a:outerShdw blurRad="38100" dist="38100" dir="2700000" algn="tl">
                  <a:srgbClr val="000000">
                    <a:alpha val="43137"/>
                  </a:srgbClr>
                </a:outerShdw>
              </a:effectLst>
              <a:uLnTx/>
              <a:uFillTx/>
              <a:latin typeface="Arial" pitchFamily="34" charset="0"/>
              <a:cs typeface="Arial" pitchFamily="34" charset="0"/>
            </a:endParaRPr>
          </a:p>
        </p:txBody>
      </p:sp>
      <p:sp>
        <p:nvSpPr>
          <p:cNvPr id="26" name="Isosceles Triangle 25"/>
          <p:cNvSpPr/>
          <p:nvPr/>
        </p:nvSpPr>
        <p:spPr>
          <a:xfrm rot="5400000">
            <a:off x="114299" y="5103307"/>
            <a:ext cx="457201" cy="228600"/>
          </a:xfrm>
          <a:prstGeom prst="triangle">
            <a:avLst/>
          </a:prstGeom>
          <a:gradFill flip="none" rotWithShape="1">
            <a:gsLst>
              <a:gs pos="100000">
                <a:srgbClr val="F79646"/>
              </a:gs>
              <a:gs pos="0">
                <a:srgbClr val="F79646">
                  <a:lumMod val="75000"/>
                </a:srgbClr>
              </a:gs>
            </a:gsLst>
            <a:lin ang="16200000" scaled="1"/>
            <a:tileRect/>
          </a:gradFill>
          <a:ln w="25400" cap="flat" cmpd="sng" algn="ctr">
            <a:noFill/>
            <a:prstDash val="solid"/>
          </a:ln>
          <a:effectLst>
            <a:outerShdw blurRad="50800" dist="38100" dir="13500000" algn="b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outerShdw blurRad="38100" dist="38100" dir="2700000" algn="tl">
                  <a:srgbClr val="000000">
                    <a:alpha val="43137"/>
                  </a:srgbClr>
                </a:outerShdw>
              </a:effectLst>
              <a:uLnTx/>
              <a:uFillTx/>
              <a:latin typeface="Arial" pitchFamily="34" charset="0"/>
              <a:cs typeface="Arial" pitchFamily="34" charset="0"/>
            </a:endParaRPr>
          </a:p>
        </p:txBody>
      </p:sp>
      <p:sp>
        <p:nvSpPr>
          <p:cNvPr id="27" name="Isosceles Triangle 26"/>
          <p:cNvSpPr/>
          <p:nvPr/>
        </p:nvSpPr>
        <p:spPr>
          <a:xfrm rot="5400000">
            <a:off x="114298" y="3300210"/>
            <a:ext cx="457203" cy="228600"/>
          </a:xfrm>
          <a:prstGeom prst="triangle">
            <a:avLst/>
          </a:prstGeom>
          <a:gradFill flip="none" rotWithShape="1">
            <a:gsLst>
              <a:gs pos="100000">
                <a:srgbClr val="4BACC6"/>
              </a:gs>
              <a:gs pos="0">
                <a:srgbClr val="4BACC6">
                  <a:lumMod val="50000"/>
                </a:srgbClr>
              </a:gs>
            </a:gsLst>
            <a:lin ang="16200000" scaled="1"/>
            <a:tileRect/>
          </a:gradFill>
          <a:ln w="25400" cap="flat" cmpd="sng" algn="ctr">
            <a:noFill/>
            <a:prstDash val="solid"/>
          </a:ln>
          <a:effectLst>
            <a:outerShdw blurRad="50800" dist="38100" dir="18900000" algn="b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outerShdw blurRad="38100" dist="38100" dir="2700000" algn="tl">
                  <a:srgbClr val="000000">
                    <a:alpha val="43137"/>
                  </a:srgbClr>
                </a:outerShdw>
              </a:effectLst>
              <a:uLnTx/>
              <a:uFillTx/>
              <a:latin typeface="Arial" pitchFamily="34" charset="0"/>
              <a:cs typeface="Arial" pitchFamily="34" charset="0"/>
            </a:endParaRPr>
          </a:p>
        </p:txBody>
      </p:sp>
      <p:sp>
        <p:nvSpPr>
          <p:cNvPr id="28" name="Isosceles Triangle 27"/>
          <p:cNvSpPr/>
          <p:nvPr/>
        </p:nvSpPr>
        <p:spPr>
          <a:xfrm rot="5400000">
            <a:off x="114299" y="1449892"/>
            <a:ext cx="457200" cy="228600"/>
          </a:xfrm>
          <a:prstGeom prst="triangle">
            <a:avLst/>
          </a:prstGeom>
          <a:gradFill flip="none" rotWithShape="1">
            <a:gsLst>
              <a:gs pos="100000">
                <a:srgbClr val="F84E4E"/>
              </a:gs>
              <a:gs pos="0">
                <a:srgbClr val="BB1717"/>
              </a:gs>
            </a:gsLst>
            <a:lin ang="16200000" scaled="1"/>
            <a:tileRect/>
          </a:gradFill>
          <a:ln w="25400" cap="flat" cmpd="sng" algn="ctr">
            <a:noFill/>
            <a:prstDash val="solid"/>
          </a:ln>
          <a:effectLst>
            <a:outerShdw blurRad="50800" dist="38100" dir="18900000" algn="b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ysClr val="window" lastClr="FFFFFF"/>
              </a:solidFill>
              <a:effectLst>
                <a:outerShdw blurRad="38100" dist="38100" dir="2700000" algn="tl">
                  <a:srgbClr val="000000">
                    <a:alpha val="43137"/>
                  </a:srgbClr>
                </a:outerShdw>
              </a:effectLst>
              <a:uLnTx/>
              <a:uFillTx/>
              <a:latin typeface="Arial" pitchFamily="34" charset="0"/>
              <a:cs typeface="Arial" pitchFamily="34" charset="0"/>
            </a:endParaRPr>
          </a:p>
        </p:txBody>
      </p:sp>
      <p:sp>
        <p:nvSpPr>
          <p:cNvPr id="33" name="TextBox 32"/>
          <p:cNvSpPr txBox="1"/>
          <p:nvPr/>
        </p:nvSpPr>
        <p:spPr>
          <a:xfrm>
            <a:off x="3200400" y="249222"/>
            <a:ext cx="3048000" cy="523220"/>
          </a:xfrm>
          <a:prstGeom prst="rect">
            <a:avLst/>
          </a:prstGeom>
          <a:noFill/>
        </p:spPr>
        <p:txBody>
          <a:bodyPr wrap="square" rtlCol="0">
            <a:spAutoFit/>
          </a:bodyPr>
          <a:lstStyle/>
          <a:p>
            <a:pPr algn="ctr"/>
            <a:r>
              <a:rPr lang="en-US" sz="2800" dirty="0">
                <a:solidFill>
                  <a:schemeClr val="bg1"/>
                </a:solidFill>
                <a:latin typeface="Impact" pitchFamily="34" charset="0"/>
              </a:rPr>
              <a:t>2018 Goals</a:t>
            </a:r>
          </a:p>
        </p:txBody>
      </p:sp>
      <p:sp>
        <p:nvSpPr>
          <p:cNvPr id="34" name="TextBox 33"/>
          <p:cNvSpPr txBox="1"/>
          <p:nvPr/>
        </p:nvSpPr>
        <p:spPr>
          <a:xfrm>
            <a:off x="3335032" y="793824"/>
            <a:ext cx="3048000" cy="5832366"/>
          </a:xfrm>
          <a:prstGeom prst="rect">
            <a:avLst/>
          </a:prstGeom>
          <a:noFill/>
        </p:spPr>
        <p:txBody>
          <a:bodyPr wrap="square" rtlCol="0">
            <a:spAutoFit/>
          </a:bodyPr>
          <a:lstStyle/>
          <a:p>
            <a:r>
              <a:rPr lang="en-US" sz="1400" b="1" dirty="0">
                <a:solidFill>
                  <a:srgbClr val="FFFF00"/>
                </a:solidFill>
                <a:effectLst>
                  <a:outerShdw blurRad="38100" dist="38100" dir="2700000" algn="tl">
                    <a:srgbClr val="000000">
                      <a:alpha val="43137"/>
                    </a:srgbClr>
                  </a:outerShdw>
                </a:effectLst>
              </a:rPr>
              <a:t>Membership</a:t>
            </a:r>
          </a:p>
          <a:p>
            <a:pPr marL="182880" indent="-182880">
              <a:buFont typeface="Arial" panose="020B0604020202020204" pitchFamily="34" charset="0"/>
              <a:buChar char="•"/>
            </a:pPr>
            <a:r>
              <a:rPr lang="en-US" sz="1100" dirty="0">
                <a:solidFill>
                  <a:schemeClr val="bg1"/>
                </a:solidFill>
              </a:rPr>
              <a:t>Ten (10) new members.</a:t>
            </a:r>
          </a:p>
          <a:p>
            <a:pPr marL="182880" indent="-182880">
              <a:buFont typeface="Arial" panose="020B0604020202020204" pitchFamily="34" charset="0"/>
              <a:buChar char="•"/>
            </a:pPr>
            <a:r>
              <a:rPr lang="en-US" sz="1100" dirty="0">
                <a:solidFill>
                  <a:schemeClr val="bg1"/>
                </a:solidFill>
              </a:rPr>
              <a:t>Minimum 90% retention rate.</a:t>
            </a:r>
          </a:p>
          <a:p>
            <a:endParaRPr lang="en-US" sz="400" dirty="0">
              <a:solidFill>
                <a:schemeClr val="bg1"/>
              </a:solidFill>
            </a:endParaRPr>
          </a:p>
          <a:p>
            <a:r>
              <a:rPr lang="en-US" sz="1400" b="1" dirty="0">
                <a:solidFill>
                  <a:srgbClr val="FFFF00"/>
                </a:solidFill>
                <a:effectLst>
                  <a:outerShdw blurRad="38100" dist="38100" dir="2700000" algn="tl">
                    <a:srgbClr val="000000">
                      <a:alpha val="43137"/>
                    </a:srgbClr>
                  </a:outerShdw>
                </a:effectLst>
              </a:rPr>
              <a:t>Awareness</a:t>
            </a:r>
          </a:p>
          <a:p>
            <a:pPr marL="182880" indent="-182880">
              <a:buFont typeface="Arial" panose="020B0604020202020204" pitchFamily="34" charset="0"/>
              <a:buChar char="•"/>
            </a:pPr>
            <a:r>
              <a:rPr lang="en-US" sz="1100" dirty="0">
                <a:solidFill>
                  <a:schemeClr val="bg1"/>
                </a:solidFill>
              </a:rPr>
              <a:t>Add/utilize at least two (2) communication tools (i.e. social media, newspaper articles).</a:t>
            </a:r>
          </a:p>
          <a:p>
            <a:pPr marL="182880" indent="-182880">
              <a:buFont typeface="Arial" panose="020B0604020202020204" pitchFamily="34" charset="0"/>
              <a:buChar char="•"/>
            </a:pPr>
            <a:r>
              <a:rPr lang="en-US" sz="1100" dirty="0">
                <a:solidFill>
                  <a:schemeClr val="bg1"/>
                </a:solidFill>
              </a:rPr>
              <a:t>Execute one (1) community event.</a:t>
            </a:r>
          </a:p>
          <a:p>
            <a:endParaRPr lang="en-US" sz="400" dirty="0">
              <a:solidFill>
                <a:schemeClr val="bg1"/>
              </a:solidFill>
            </a:endParaRPr>
          </a:p>
          <a:p>
            <a:r>
              <a:rPr lang="en-US" sz="1400" b="1" dirty="0">
                <a:solidFill>
                  <a:srgbClr val="FFFF00"/>
                </a:solidFill>
                <a:effectLst>
                  <a:outerShdw blurRad="38100" dist="38100" dir="2700000" algn="tl">
                    <a:srgbClr val="000000">
                      <a:alpha val="43137"/>
                    </a:srgbClr>
                  </a:outerShdw>
                </a:effectLst>
              </a:rPr>
              <a:t>Workforce</a:t>
            </a:r>
          </a:p>
          <a:p>
            <a:pPr marL="171450" indent="-171450">
              <a:buFont typeface="Arial" panose="020B0604020202020204" pitchFamily="34" charset="0"/>
              <a:buChar char="•"/>
            </a:pPr>
            <a:r>
              <a:rPr lang="en-US" sz="1100" dirty="0">
                <a:solidFill>
                  <a:schemeClr val="bg1"/>
                </a:solidFill>
              </a:rPr>
              <a:t>Identify one (1) new recruitment resources.</a:t>
            </a:r>
          </a:p>
          <a:p>
            <a:pPr marL="171450" indent="-171450">
              <a:buFont typeface="Arial" panose="020B0604020202020204" pitchFamily="34" charset="0"/>
              <a:buChar char="•"/>
            </a:pPr>
            <a:r>
              <a:rPr lang="en-US" sz="1100" dirty="0">
                <a:solidFill>
                  <a:schemeClr val="bg1"/>
                </a:solidFill>
              </a:rPr>
              <a:t>Increase member awareness of job opportunities, job fairs, etc. </a:t>
            </a:r>
          </a:p>
          <a:p>
            <a:pPr marL="171450" indent="-171450">
              <a:buFont typeface="Arial" panose="020B0604020202020204" pitchFamily="34" charset="0"/>
              <a:buChar char="•"/>
            </a:pPr>
            <a:r>
              <a:rPr lang="en-US" sz="1100" dirty="0">
                <a:solidFill>
                  <a:schemeClr val="bg1"/>
                </a:solidFill>
              </a:rPr>
              <a:t>Increase apprenticeship program with three (3) additional students y-o-y. </a:t>
            </a:r>
          </a:p>
          <a:p>
            <a:pPr marL="171450" indent="-171450">
              <a:buFont typeface="Arial" panose="020B0604020202020204" pitchFamily="34" charset="0"/>
              <a:buChar char="•"/>
            </a:pPr>
            <a:endParaRPr lang="en-US" sz="500" dirty="0">
              <a:solidFill>
                <a:schemeClr val="bg1"/>
              </a:solidFill>
            </a:endParaRPr>
          </a:p>
          <a:p>
            <a:r>
              <a:rPr lang="en-US" sz="1400" b="1" dirty="0">
                <a:solidFill>
                  <a:srgbClr val="FFFF00"/>
                </a:solidFill>
                <a:effectLst>
                  <a:outerShdw blurRad="38100" dist="38100" dir="2700000" algn="tl">
                    <a:srgbClr val="000000">
                      <a:alpha val="43137"/>
                    </a:srgbClr>
                  </a:outerShdw>
                </a:effectLst>
              </a:rPr>
              <a:t>Revenue</a:t>
            </a:r>
          </a:p>
          <a:p>
            <a:pPr marL="182563" indent="-182563">
              <a:buFont typeface="Arial" panose="020B0604020202020204" pitchFamily="34" charset="0"/>
              <a:buChar char="•"/>
            </a:pPr>
            <a:r>
              <a:rPr lang="en-US" sz="1100" dirty="0">
                <a:solidFill>
                  <a:schemeClr val="bg1"/>
                </a:solidFill>
              </a:rPr>
              <a:t>Create and execute at least two (2)  fundraising campaigns/events that provide the greatest impact for investment.</a:t>
            </a:r>
          </a:p>
          <a:p>
            <a:pPr marL="182563" indent="-182563">
              <a:buFont typeface="Arial" panose="020B0604020202020204" pitchFamily="34" charset="0"/>
              <a:buChar char="•"/>
            </a:pPr>
            <a:r>
              <a:rPr lang="en-US" sz="1100" dirty="0">
                <a:solidFill>
                  <a:schemeClr val="bg1"/>
                </a:solidFill>
              </a:rPr>
              <a:t>Identify one (1) other avenue for continued revenue.</a:t>
            </a:r>
          </a:p>
          <a:p>
            <a:pPr marL="171450" indent="-171450">
              <a:buFont typeface="Arial" panose="020B0604020202020204" pitchFamily="34" charset="0"/>
              <a:buChar char="•"/>
            </a:pPr>
            <a:endParaRPr lang="en-US" sz="400" dirty="0">
              <a:solidFill>
                <a:schemeClr val="bg1"/>
              </a:solidFill>
            </a:endParaRPr>
          </a:p>
          <a:p>
            <a:r>
              <a:rPr lang="en-US" sz="1400" b="1" dirty="0">
                <a:solidFill>
                  <a:srgbClr val="FFFF00"/>
                </a:solidFill>
                <a:effectLst>
                  <a:outerShdw blurRad="38100" dist="38100" dir="2700000" algn="tl">
                    <a:srgbClr val="000000">
                      <a:alpha val="43137"/>
                    </a:srgbClr>
                  </a:outerShdw>
                </a:effectLst>
              </a:rPr>
              <a:t>Education</a:t>
            </a:r>
          </a:p>
          <a:p>
            <a:pPr marL="171450" indent="-171450">
              <a:buFont typeface="Arial" panose="020B0604020202020204" pitchFamily="34" charset="0"/>
              <a:buChar char="•"/>
            </a:pPr>
            <a:r>
              <a:rPr lang="en-US" sz="1100" dirty="0">
                <a:solidFill>
                  <a:schemeClr val="bg1"/>
                </a:solidFill>
              </a:rPr>
              <a:t>Increase relationships y-o-y with Industry Partners to provide specialized expertise for product and program development.</a:t>
            </a:r>
          </a:p>
          <a:p>
            <a:pPr marL="171450" indent="-171450">
              <a:buFont typeface="Arial" panose="020B0604020202020204" pitchFamily="34" charset="0"/>
              <a:buChar char="•"/>
            </a:pPr>
            <a:r>
              <a:rPr lang="en-US" sz="1100" dirty="0">
                <a:solidFill>
                  <a:schemeClr val="bg1"/>
                </a:solidFill>
              </a:rPr>
              <a:t>Increase y-o-y convention/tradeshow participation and attendance from contractors, manufacturers, suppliers &amp; service providers.</a:t>
            </a:r>
          </a:p>
          <a:p>
            <a:pPr marL="171450" indent="-171450">
              <a:buFont typeface="Arial" panose="020B0604020202020204" pitchFamily="34" charset="0"/>
              <a:buChar char="•"/>
            </a:pPr>
            <a:r>
              <a:rPr lang="en-US" sz="1100" dirty="0">
                <a:solidFill>
                  <a:schemeClr val="bg1"/>
                </a:solidFill>
              </a:rPr>
              <a:t>Enhance opportunities to attend meetings, i.e. virtual option.</a:t>
            </a:r>
          </a:p>
          <a:p>
            <a:pPr marL="171450" indent="-171450">
              <a:buFont typeface="Arial" panose="020B0604020202020204" pitchFamily="34" charset="0"/>
              <a:buChar char="•"/>
            </a:pPr>
            <a:r>
              <a:rPr lang="en-US" sz="1100" dirty="0">
                <a:solidFill>
                  <a:schemeClr val="bg1"/>
                </a:solidFill>
              </a:rPr>
              <a:t>Add at least one (1) business class, one (1) personal finance class, one (1) journeymen training, one (1) HVAC related training.</a:t>
            </a:r>
          </a:p>
        </p:txBody>
      </p:sp>
      <p:sp>
        <p:nvSpPr>
          <p:cNvPr id="35" name="TextBox 34"/>
          <p:cNvSpPr txBox="1"/>
          <p:nvPr/>
        </p:nvSpPr>
        <p:spPr>
          <a:xfrm>
            <a:off x="6629400" y="1089210"/>
            <a:ext cx="2895600" cy="6540252"/>
          </a:xfrm>
          <a:prstGeom prst="rect">
            <a:avLst/>
          </a:prstGeom>
          <a:noFill/>
        </p:spPr>
        <p:txBody>
          <a:bodyPr wrap="square" rtlCol="0">
            <a:spAutoFit/>
          </a:bodyPr>
          <a:lstStyle/>
          <a:p>
            <a:endParaRPr lang="en-US" sz="700" dirty="0"/>
          </a:p>
          <a:p>
            <a:r>
              <a:rPr lang="en-US" sz="1800" b="1" dirty="0">
                <a:effectLst>
                  <a:outerShdw blurRad="38100" dist="38100" dir="2700000" algn="tl">
                    <a:srgbClr val="000000">
                      <a:alpha val="43137"/>
                    </a:srgbClr>
                  </a:outerShdw>
                </a:effectLst>
              </a:rPr>
              <a:t>Membership</a:t>
            </a:r>
          </a:p>
          <a:p>
            <a:r>
              <a:rPr lang="en-US" sz="1400" dirty="0"/>
              <a:t>Increase members and increase retention rate as this is viewed as essential to contractor success and strengthens our voice and impact.</a:t>
            </a:r>
          </a:p>
          <a:p>
            <a:endParaRPr lang="en-US" sz="700" dirty="0"/>
          </a:p>
          <a:p>
            <a:r>
              <a:rPr lang="en-US" sz="1800" b="1" dirty="0">
                <a:effectLst>
                  <a:outerShdw blurRad="38100" dist="38100" dir="2700000" algn="tl">
                    <a:srgbClr val="000000">
                      <a:alpha val="43137"/>
                    </a:srgbClr>
                  </a:outerShdw>
                </a:effectLst>
              </a:rPr>
              <a:t>Awareness</a:t>
            </a:r>
          </a:p>
          <a:p>
            <a:r>
              <a:rPr lang="en-US" sz="1400" dirty="0"/>
              <a:t>PHCC Pinellas members are recognized as contractors of choice resulting in increased member success.</a:t>
            </a:r>
          </a:p>
          <a:p>
            <a:endParaRPr lang="en-US" sz="700" dirty="0"/>
          </a:p>
          <a:p>
            <a:r>
              <a:rPr lang="en-US" sz="1800" b="1" dirty="0">
                <a:effectLst>
                  <a:outerShdw blurRad="38100" dist="38100" dir="2700000" algn="tl">
                    <a:srgbClr val="000000">
                      <a:alpha val="43137"/>
                    </a:srgbClr>
                  </a:outerShdw>
                </a:effectLst>
              </a:rPr>
              <a:t>Workforce</a:t>
            </a:r>
          </a:p>
          <a:p>
            <a:r>
              <a:rPr lang="en-US" sz="1400" dirty="0"/>
              <a:t>Workforce shortages undermines the success of our members and is paramount that we take action to attract skilled workers.</a:t>
            </a:r>
          </a:p>
          <a:p>
            <a:endParaRPr lang="en-US" sz="1400" dirty="0"/>
          </a:p>
          <a:p>
            <a:endParaRPr lang="en-US" sz="700" dirty="0"/>
          </a:p>
          <a:p>
            <a:r>
              <a:rPr lang="en-US" sz="1800" b="1" dirty="0">
                <a:effectLst>
                  <a:outerShdw blurRad="38100" dist="38100" dir="2700000" algn="tl">
                    <a:srgbClr val="000000">
                      <a:alpha val="43137"/>
                    </a:srgbClr>
                  </a:outerShdw>
                </a:effectLst>
              </a:rPr>
              <a:t>Education</a:t>
            </a:r>
          </a:p>
          <a:p>
            <a:r>
              <a:rPr lang="en-US" sz="1400" dirty="0"/>
              <a:t>Providing education and product knowledge offerings will enhance the growth and success of our members and their workforce.</a:t>
            </a:r>
            <a:r>
              <a:rPr lang="en-US" sz="1400" b="1" dirty="0">
                <a:effectLst>
                  <a:outerShdw blurRad="38100" dist="38100" dir="2700000" algn="tl">
                    <a:srgbClr val="000000">
                      <a:alpha val="43137"/>
                    </a:srgbClr>
                  </a:outerShdw>
                </a:effectLst>
              </a:rPr>
              <a:t> </a:t>
            </a:r>
          </a:p>
          <a:p>
            <a:endParaRPr lang="en-US" sz="700" b="1" dirty="0">
              <a:effectLst>
                <a:outerShdw blurRad="38100" dist="38100" dir="2700000" algn="tl">
                  <a:srgbClr val="000000">
                    <a:alpha val="43137"/>
                  </a:srgbClr>
                </a:outerShdw>
              </a:effectLst>
            </a:endParaRPr>
          </a:p>
          <a:p>
            <a:r>
              <a:rPr lang="en-US" sz="1800" b="1" dirty="0">
                <a:effectLst>
                  <a:outerShdw blurRad="38100" dist="38100" dir="2700000" algn="tl">
                    <a:srgbClr val="000000">
                      <a:alpha val="43137"/>
                    </a:srgbClr>
                  </a:outerShdw>
                </a:effectLst>
              </a:rPr>
              <a:t>Revenue</a:t>
            </a:r>
          </a:p>
          <a:p>
            <a:r>
              <a:rPr lang="en-US" sz="1400" dirty="0"/>
              <a:t>Revenue is a critical component for PHCC Pinellas to successfully carry out its mission.</a:t>
            </a:r>
          </a:p>
          <a:p>
            <a:endParaRPr lang="en-US" sz="1400" dirty="0"/>
          </a:p>
        </p:txBody>
      </p:sp>
      <p:sp>
        <p:nvSpPr>
          <p:cNvPr id="36" name="TextBox 35"/>
          <p:cNvSpPr txBox="1"/>
          <p:nvPr/>
        </p:nvSpPr>
        <p:spPr>
          <a:xfrm>
            <a:off x="6477000" y="239358"/>
            <a:ext cx="3048000" cy="523220"/>
          </a:xfrm>
          <a:prstGeom prst="rect">
            <a:avLst/>
          </a:prstGeom>
          <a:noFill/>
        </p:spPr>
        <p:txBody>
          <a:bodyPr wrap="square" rtlCol="0">
            <a:spAutoFit/>
          </a:bodyPr>
          <a:lstStyle/>
          <a:p>
            <a:pPr algn="ctr"/>
            <a:r>
              <a:rPr lang="en-US" sz="2800" dirty="0">
                <a:solidFill>
                  <a:schemeClr val="bg1"/>
                </a:solidFill>
                <a:latin typeface="Impact" pitchFamily="34" charset="0"/>
              </a:rPr>
              <a:t>Rationalization </a:t>
            </a:r>
          </a:p>
        </p:txBody>
      </p:sp>
      <p:pic>
        <p:nvPicPr>
          <p:cNvPr id="37" name="Picture 5"/>
          <p:cNvPicPr>
            <a:picLocks noChangeAspect="1" noChangeArrowheads="1"/>
          </p:cNvPicPr>
          <p:nvPr/>
        </p:nvPicPr>
        <p:blipFill>
          <a:blip r:embed="rId3" cstate="print">
            <a:biLevel thresh="50000"/>
          </a:blip>
          <a:srcRect t="89008"/>
          <a:stretch>
            <a:fillRect/>
          </a:stretch>
        </p:blipFill>
        <p:spPr bwMode="auto">
          <a:xfrm>
            <a:off x="6705600" y="4838084"/>
            <a:ext cx="2057400" cy="204515"/>
          </a:xfrm>
          <a:prstGeom prst="rect">
            <a:avLst/>
          </a:prstGeom>
          <a:noFill/>
          <a:ln w="9525">
            <a:noFill/>
            <a:miter lim="800000"/>
            <a:headEnd/>
            <a:tailEnd/>
          </a:ln>
        </p:spPr>
      </p:pic>
      <p:sp>
        <p:nvSpPr>
          <p:cNvPr id="40" name="Flowchart: Document 39"/>
          <p:cNvSpPr/>
          <p:nvPr/>
        </p:nvSpPr>
        <p:spPr>
          <a:xfrm flipH="1">
            <a:off x="3306744" y="16081"/>
            <a:ext cx="3095912" cy="956732"/>
          </a:xfrm>
          <a:prstGeom prst="flowChartDocument">
            <a:avLst/>
          </a:prstGeom>
          <a:solidFill>
            <a:srgbClr val="A8000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sz="2800" dirty="0">
                <a:solidFill>
                  <a:srgbClr val="FFFF00"/>
                </a:solidFill>
                <a:latin typeface="Impact" pitchFamily="34" charset="0"/>
              </a:rPr>
              <a:t>2019 Goals</a:t>
            </a:r>
          </a:p>
        </p:txBody>
      </p:sp>
      <p:pic>
        <p:nvPicPr>
          <p:cNvPr id="18" name="Picture 2" descr="https://paphcc.com/resources/Pictures/logo%20and%20find.jpg">
            <a:extLst>
              <a:ext uri="{FF2B5EF4-FFF2-40B4-BE49-F238E27FC236}">
                <a16:creationId xmlns:a16="http://schemas.microsoft.com/office/drawing/2014/main" id="{E21D86EA-BA7F-4EFF-B858-1FB3DD6FC11A}"/>
              </a:ext>
            </a:extLst>
          </p:cNvPr>
          <p:cNvPicPr>
            <a:picLocks noChangeAspect="1" noChangeArrowheads="1"/>
          </p:cNvPicPr>
          <p:nvPr/>
        </p:nvPicPr>
        <p:blipFill>
          <a:blip r:embed="rId4" cstate="print"/>
          <a:srcRect r="49170"/>
          <a:stretch>
            <a:fillRect/>
          </a:stretch>
        </p:blipFill>
        <p:spPr bwMode="auto">
          <a:xfrm>
            <a:off x="477937" y="6658753"/>
            <a:ext cx="2189841" cy="601377"/>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4571</TotalTime>
  <Words>483</Words>
  <Application>Microsoft Office PowerPoint</Application>
  <PresentationFormat>Custom</PresentationFormat>
  <Paragraphs>75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Gabriola</vt:lpstr>
      <vt:lpstr>Impact</vt:lpstr>
      <vt:lpstr>Office Theme</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Bergfamily</dc:creator>
  <cp:lastModifiedBy>Diane Berg</cp:lastModifiedBy>
  <cp:revision>20</cp:revision>
  <cp:lastPrinted>2018-06-13T19:37:05Z</cp:lastPrinted>
  <dcterms:created xsi:type="dcterms:W3CDTF">2018-06-12T19:31:19Z</dcterms:created>
  <dcterms:modified xsi:type="dcterms:W3CDTF">2019-02-08T20:34:06Z</dcterms:modified>
</cp:coreProperties>
</file>